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70" r:id="rId3"/>
    <p:sldId id="271" r:id="rId4"/>
    <p:sldId id="272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4" r:id="rId14"/>
    <p:sldId id="264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69" d="100"/>
          <a:sy n="69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5AC4918-5774-4083-8A14-96085A5CCFC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356B88D-A62E-4CCE-97C5-85945FBC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7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03C4DC-E807-4D3F-AC95-3F94F0A7130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0F37C7-556B-4E68-81AB-389572BE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3  </a:t>
            </a:r>
            <a:br>
              <a:rPr lang="en-US" dirty="0" smtClean="0"/>
            </a:br>
            <a:r>
              <a:rPr lang="en-US" dirty="0" smtClean="0"/>
              <a:t>A NEW NATION</a:t>
            </a:r>
            <a:endParaRPr lang="en-US" dirty="0"/>
          </a:p>
        </p:txBody>
      </p:sp>
      <p:pic>
        <p:nvPicPr>
          <p:cNvPr id="48130" name="Picture 2" descr="http://www.providingnews.com/wp-content/uploads/new/2010/07/signers-of-declaration-of-independ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05075"/>
            <a:ext cx="6400800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B. Revolutionary War</a:t>
            </a:r>
          </a:p>
          <a:p>
            <a:pPr>
              <a:buNone/>
            </a:pPr>
            <a:r>
              <a:rPr lang="en-US" dirty="0" smtClean="0"/>
              <a:t>	1. War in the North</a:t>
            </a:r>
          </a:p>
          <a:p>
            <a:pPr>
              <a:buNone/>
            </a:pPr>
            <a:r>
              <a:rPr lang="en-US" dirty="0" smtClean="0"/>
              <a:t>		a. Washington loses NY</a:t>
            </a:r>
          </a:p>
          <a:p>
            <a:pPr>
              <a:buNone/>
            </a:pPr>
            <a:r>
              <a:rPr lang="en-US" dirty="0" smtClean="0"/>
              <a:t>		b. Continental Army on the verge of collapse</a:t>
            </a:r>
          </a:p>
          <a:p>
            <a:pPr>
              <a:buNone/>
            </a:pPr>
            <a:r>
              <a:rPr lang="en-US" dirty="0" smtClean="0"/>
              <a:t>		c. Success in New Jersey</a:t>
            </a:r>
          </a:p>
          <a:p>
            <a:pPr>
              <a:buNone/>
            </a:pPr>
            <a:r>
              <a:rPr lang="en-US" dirty="0" smtClean="0"/>
              <a:t>			1. Trenton</a:t>
            </a:r>
          </a:p>
          <a:p>
            <a:pPr>
              <a:buNone/>
            </a:pPr>
            <a:r>
              <a:rPr lang="en-US" dirty="0" smtClean="0"/>
              <a:t>			2. Princeton</a:t>
            </a:r>
          </a:p>
          <a:p>
            <a:pPr>
              <a:buNone/>
            </a:pPr>
            <a:r>
              <a:rPr lang="en-US" dirty="0" smtClean="0"/>
              <a:t>		d. King is furious</a:t>
            </a:r>
          </a:p>
        </p:txBody>
      </p:sp>
      <p:pic>
        <p:nvPicPr>
          <p:cNvPr id="55298" name="Picture 2" descr="http://www.sonofthesouth.net/revolutionary-war/general/betsy-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"/>
            <a:ext cx="41148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300" name="Picture 4" descr="http://joelmp98.files.wordpress.com/2009/12/washington-crossing-the-delaw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724400"/>
            <a:ext cx="4267200" cy="2133600"/>
          </a:xfrm>
          <a:prstGeom prst="rect">
            <a:avLst/>
          </a:prstGeom>
          <a:noFill/>
        </p:spPr>
      </p:pic>
      <p:pic>
        <p:nvPicPr>
          <p:cNvPr id="55302" name="Picture 6" descr="http://ts3.mm.bing.net/images/thumbnail.aspx?q=425801233762&amp;id=c444451a7371ffdd9053316829db641f&amp;url=http%3a%2f%2fll-media.tmz.com%2f2009%2f12%2f30%2f1229_situation_paul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1981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3444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e. Battle of Saratoga</a:t>
            </a:r>
          </a:p>
          <a:p>
            <a:pPr>
              <a:buNone/>
            </a:pPr>
            <a:r>
              <a:rPr lang="en-US" dirty="0" smtClean="0"/>
              <a:t>	1. Major British army defeated</a:t>
            </a:r>
          </a:p>
          <a:p>
            <a:pPr>
              <a:buNone/>
            </a:pPr>
            <a:r>
              <a:rPr lang="en-US" dirty="0" smtClean="0"/>
              <a:t>	2. Treaty of Alliance with France</a:t>
            </a:r>
          </a:p>
          <a:p>
            <a:pPr>
              <a:buNone/>
            </a:pPr>
            <a:r>
              <a:rPr lang="en-US" dirty="0" smtClean="0"/>
              <a:t>	3. European countries offer America aid</a:t>
            </a:r>
          </a:p>
          <a:p>
            <a:pPr>
              <a:buNone/>
            </a:pPr>
            <a:r>
              <a:rPr lang="en-US" dirty="0" smtClean="0"/>
              <a:t>f. Terrible winter at Valley Forge </a:t>
            </a:r>
          </a:p>
          <a:p>
            <a:pPr>
              <a:buNone/>
            </a:pPr>
            <a:r>
              <a:rPr lang="en-US" dirty="0" smtClean="0"/>
              <a:t>g. Benedict Arnold commits treason</a:t>
            </a:r>
            <a:endParaRPr lang="en-US" dirty="0"/>
          </a:p>
        </p:txBody>
      </p:sp>
      <p:pic>
        <p:nvPicPr>
          <p:cNvPr id="56322" name="Picture 2" descr="http://ts1.mm.bing.net/images/thumbnail.aspx?q=553993044884&amp;id=f3337f53325417321565d88965402a42&amp;url=http%3a%2f%2fwww.wikigallery.org%2fpaintings%2f214501-215000%2f214580%2fpaint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"/>
            <a:ext cx="39624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324" name="Picture 4" descr="http://1776web.com/GW%20-%20Prayer%20at%20Valley%20Fo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4419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326" name="Picture 6" descr="http://ts3.mm.bing.net/images/thumbnail.aspx?q=701031458958&amp;id=62b8ed0c90dc001c7395ef3c42b19e05&amp;url=http%3a%2f%2fminnesota.publicradio.org%2fcollections%2fspecial%2fcolumns%2fnews_cut%2fvalleyfo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4114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37744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Other areas of War</a:t>
            </a:r>
          </a:p>
          <a:p>
            <a:pPr>
              <a:buNone/>
            </a:pPr>
            <a:r>
              <a:rPr lang="en-US" dirty="0" smtClean="0"/>
              <a:t>	a. England more encouraged in the South</a:t>
            </a:r>
          </a:p>
          <a:p>
            <a:pPr>
              <a:buNone/>
            </a:pPr>
            <a:r>
              <a:rPr lang="en-US" dirty="0" smtClean="0"/>
              <a:t>	b. England dominates the Sea (U.S. small victories- John Paul Jones)</a:t>
            </a:r>
          </a:p>
          <a:p>
            <a:pPr>
              <a:buNone/>
            </a:pPr>
            <a:r>
              <a:rPr lang="en-US" dirty="0" smtClean="0"/>
              <a:t>	c. African-Americans join the fight (both British/American)</a:t>
            </a:r>
          </a:p>
          <a:p>
            <a:pPr>
              <a:buNone/>
            </a:pPr>
            <a:r>
              <a:rPr lang="en-US" dirty="0" smtClean="0"/>
              <a:t>	d. Women support the fight</a:t>
            </a:r>
          </a:p>
          <a:p>
            <a:pPr>
              <a:buNone/>
            </a:pPr>
            <a:r>
              <a:rPr lang="en-US" dirty="0" smtClean="0"/>
              <a:t>		1. Non-combat roles</a:t>
            </a:r>
          </a:p>
          <a:p>
            <a:pPr>
              <a:buNone/>
            </a:pPr>
            <a:r>
              <a:rPr lang="en-US" dirty="0" smtClean="0"/>
              <a:t>		2. Combat roles (disguised themselves)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goodyear-mascaro.org/gallery/MollyPit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5638800" cy="2895599"/>
          </a:xfrm>
          <a:prstGeom prst="rect">
            <a:avLst/>
          </a:prstGeom>
          <a:noFill/>
        </p:spPr>
      </p:pic>
      <p:pic>
        <p:nvPicPr>
          <p:cNvPr id="1028" name="Picture 4" descr="http://ts2.mm.bing.net/images/thumbnail.aspx?q=763395245737&amp;id=793c5f341f58ce902d2c7e7eca16a2ff&amp;url=http%3a%2f%2fwww.elainemariealphin.com%2fImages%2fimage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95600"/>
            <a:ext cx="2133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 startAt="3"/>
            </a:pPr>
            <a:r>
              <a:rPr lang="en-US" dirty="0" smtClean="0"/>
              <a:t>How to pay for the war?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Loans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Ignore bills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Inflation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Profiteering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23110"/>
            <a:ext cx="5562600" cy="46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U.S.A.! U.S.A.! U.S.A.!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Colonies are victorious</a:t>
            </a:r>
          </a:p>
          <a:p>
            <a:pPr>
              <a:buNone/>
            </a:pPr>
            <a:r>
              <a:rPr lang="en-US" dirty="0" smtClean="0"/>
              <a:t>	a. American/French forces force Gen. Cornwallis to surrender after the Battle of Yorktown (1781)</a:t>
            </a:r>
          </a:p>
          <a:p>
            <a:pPr>
              <a:buNone/>
            </a:pPr>
            <a:r>
              <a:rPr lang="en-US" dirty="0" smtClean="0"/>
              <a:t>	b. Treaty of Paris- ends the war (1783)</a:t>
            </a:r>
          </a:p>
          <a:p>
            <a:pPr>
              <a:buNone/>
            </a:pPr>
            <a:r>
              <a:rPr lang="en-US" dirty="0" smtClean="0"/>
              <a:t>	c. Washington retires and worries</a:t>
            </a:r>
          </a:p>
        </p:txBody>
      </p:sp>
      <p:pic>
        <p:nvPicPr>
          <p:cNvPr id="21506" name="Picture 2" descr="http://www.the-m-factory.com/portfolio/all_images/ill_maps-Yorktown-H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4648200" cy="3200400"/>
          </a:xfrm>
          <a:prstGeom prst="rect">
            <a:avLst/>
          </a:prstGeom>
          <a:noFill/>
        </p:spPr>
      </p:pic>
      <p:pic>
        <p:nvPicPr>
          <p:cNvPr id="21508" name="Picture 4" descr="http://www.coloradodar.org/chapters/uncompahgrevalley/yorkt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1"/>
            <a:ext cx="44196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I. The Road to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49058"/>
            <a:ext cx="8229600" cy="4709160"/>
          </a:xfrm>
        </p:spPr>
        <p:txBody>
          <a:bodyPr>
            <a:normAutofit/>
          </a:bodyPr>
          <a:lstStyle/>
          <a:p>
            <a:pPr marL="651510" indent="-514350">
              <a:buAutoNum type="alphaUcPeriod"/>
            </a:pPr>
            <a:r>
              <a:rPr lang="en-US" sz="2400" b="1" dirty="0" smtClean="0"/>
              <a:t>The 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The Stamp Act</a:t>
            </a:r>
          </a:p>
          <a:p>
            <a:pPr marL="1236726" lvl="2" indent="-514350">
              <a:buFont typeface="+mj-lt"/>
              <a:buAutoNum type="alphaLcPeriod"/>
            </a:pPr>
            <a:r>
              <a:rPr lang="en-US" sz="2400" b="1" dirty="0"/>
              <a:t>Sam Adams</a:t>
            </a:r>
          </a:p>
          <a:p>
            <a:pPr marL="1236726" lvl="2" indent="-514350">
              <a:buFont typeface="+mj-lt"/>
              <a:buAutoNum type="alphaLcPeriod"/>
            </a:pPr>
            <a:r>
              <a:rPr lang="en-US" sz="2400" b="1" dirty="0"/>
              <a:t>Sons of </a:t>
            </a:r>
            <a:r>
              <a:rPr lang="en-US" sz="2400" b="1" dirty="0" smtClean="0"/>
              <a:t>Liberty</a:t>
            </a:r>
            <a:endParaRPr lang="en-US" b="1" dirty="0" smtClean="0"/>
          </a:p>
          <a:p>
            <a:pPr marL="1236726" lvl="2" indent="-514350">
              <a:buFont typeface="+mj-lt"/>
              <a:buAutoNum type="alphaLcPeriod"/>
            </a:pPr>
            <a:endParaRPr lang="en-US" sz="2400" b="1" dirty="0" smtClean="0"/>
          </a:p>
        </p:txBody>
      </p:sp>
      <p:pic>
        <p:nvPicPr>
          <p:cNvPr id="30724" name="Picture 4" descr="http://faculty.umf.maine.edu/walter.sargent/public.www/web%20230/stamp%20act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" y="3962400"/>
            <a:ext cx="8077200" cy="2895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90600"/>
            <a:ext cx="4267200" cy="27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 startAt="2"/>
            </a:pPr>
            <a:r>
              <a:rPr lang="en-US" dirty="0" smtClean="0"/>
              <a:t>Declaratory Act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Colonists </a:t>
            </a:r>
            <a:r>
              <a:rPr lang="en-US" dirty="0"/>
              <a:t>outraged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No </a:t>
            </a:r>
            <a:r>
              <a:rPr lang="en-US" dirty="0"/>
              <a:t>taxation without </a:t>
            </a:r>
            <a:r>
              <a:rPr lang="en-US" dirty="0" smtClean="0"/>
              <a:t>Representation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Boycott </a:t>
            </a:r>
            <a:r>
              <a:rPr lang="en-US" dirty="0"/>
              <a:t>of English </a:t>
            </a:r>
            <a:r>
              <a:rPr lang="en-US" dirty="0" smtClean="0"/>
              <a:t>products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56" y="3505200"/>
            <a:ext cx="44196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4636"/>
            <a:ext cx="4592782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 startAt="3"/>
            </a:pPr>
            <a:r>
              <a:rPr lang="en-US" dirty="0" smtClean="0"/>
              <a:t>Townshend Acts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Boston Massacre- 1770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Boston Tea Party- 1773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63558"/>
            <a:ext cx="859155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181474"/>
            <a:ext cx="3943350" cy="18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 startAt="4"/>
            </a:pPr>
            <a:r>
              <a:rPr lang="en-US" dirty="0" smtClean="0"/>
              <a:t>Intolerable Acts- 1774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Martial Law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Boston Harbor Shut Down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Quartering Act created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First Continental Congress</a:t>
            </a:r>
          </a:p>
          <a:p>
            <a:pPr marL="1236726" lvl="2" indent="-514350">
              <a:buFont typeface="+mj-lt"/>
              <a:buAutoNum type="arabicParenR"/>
            </a:pPr>
            <a:r>
              <a:rPr lang="en-US" dirty="0" smtClean="0"/>
              <a:t>Declare colonies may run themselves</a:t>
            </a:r>
          </a:p>
          <a:p>
            <a:pPr marL="1236726" lvl="2" indent="-514350">
              <a:buFont typeface="+mj-lt"/>
              <a:buAutoNum type="arabicParenR"/>
            </a:pPr>
            <a:r>
              <a:rPr lang="en-US" dirty="0" smtClean="0"/>
              <a:t>Support protestors</a:t>
            </a:r>
          </a:p>
          <a:p>
            <a:pPr marL="1236726" lvl="2" indent="-514350">
              <a:buFont typeface="+mj-lt"/>
              <a:buAutoNum type="arabicParenR"/>
            </a:pPr>
            <a:r>
              <a:rPr lang="en-US" dirty="0" smtClean="0"/>
              <a:t>Right to defend themselves</a:t>
            </a:r>
          </a:p>
          <a:p>
            <a:pPr marL="1236726" lvl="2" indent="-514350">
              <a:buFont typeface="+mj-lt"/>
              <a:buAutoNum type="arabicParenR"/>
            </a:pPr>
            <a:r>
              <a:rPr lang="en-US" dirty="0" smtClean="0"/>
              <a:t>They shall meet again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"/>
            <a:ext cx="3505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19800" cy="4709160"/>
          </a:xfrm>
        </p:spPr>
        <p:txBody>
          <a:bodyPr/>
          <a:lstStyle/>
          <a:p>
            <a:pPr marL="651510" indent="-514350">
              <a:buAutoNum type="alphaUcPeriod"/>
            </a:pPr>
            <a:r>
              <a:rPr lang="en-US" dirty="0" smtClean="0"/>
              <a:t>Declaring Independence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Attempts at reconciliation </a:t>
            </a:r>
          </a:p>
          <a:p>
            <a:pPr marL="1236726" lvl="2" indent="-514350">
              <a:buAutoNum type="alphaLcPeriod"/>
            </a:pPr>
            <a:r>
              <a:rPr lang="en-US" dirty="0" smtClean="0"/>
              <a:t>Olive Branch Petition</a:t>
            </a:r>
          </a:p>
          <a:p>
            <a:pPr marL="1236726" lvl="2" indent="-514350">
              <a:buAutoNum type="alphaLcPeriod"/>
            </a:pPr>
            <a:r>
              <a:rPr lang="en-US" dirty="0" smtClean="0"/>
              <a:t>King George refuses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Preparations for war</a:t>
            </a:r>
          </a:p>
          <a:p>
            <a:pPr marL="1236726" lvl="2" indent="-514350">
              <a:buAutoNum type="alphaLcPeriod"/>
            </a:pPr>
            <a:r>
              <a:rPr lang="en-US" dirty="0" smtClean="0"/>
              <a:t>George Washington put in charge of the Continental Army</a:t>
            </a:r>
          </a:p>
          <a:p>
            <a:pPr marL="1236726" lvl="2" indent="-514350">
              <a:buAutoNum type="alphaLcPeriod"/>
            </a:pPr>
            <a:r>
              <a:rPr lang="en-US" dirty="0" smtClean="0"/>
              <a:t>England hires Hessians (mercenaries)</a:t>
            </a:r>
            <a:endParaRPr lang="en-US" dirty="0"/>
          </a:p>
        </p:txBody>
      </p:sp>
      <p:pic>
        <p:nvPicPr>
          <p:cNvPr id="51202" name="Picture 2" descr="http://www.sonofthesouth.net/revolutionary-war/general/george-washington-horse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962275"/>
            <a:ext cx="2819400" cy="3895725"/>
          </a:xfrm>
          <a:prstGeom prst="rect">
            <a:avLst/>
          </a:prstGeom>
          <a:noFill/>
        </p:spPr>
      </p:pic>
      <p:pic>
        <p:nvPicPr>
          <p:cNvPr id="51204" name="Picture 4" descr="http://ed101.bu.edu/StudentDoc/current/ED101sp10/joannesp/Images/george%20washing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4876800"/>
            <a:ext cx="34671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Battles begin (1775)</a:t>
            </a:r>
          </a:p>
          <a:p>
            <a:pPr>
              <a:buNone/>
            </a:pPr>
            <a:r>
              <a:rPr lang="en-US" dirty="0" smtClean="0"/>
              <a:t>	a. Bunker Hill (W/L?)</a:t>
            </a:r>
          </a:p>
          <a:p>
            <a:pPr>
              <a:buNone/>
            </a:pPr>
            <a:r>
              <a:rPr lang="en-US" dirty="0" smtClean="0"/>
              <a:t>	b. Redcoats leave Boston (1776)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2226" name="Picture 2" descr="http://www.poorwilliam.net/pix/bunker-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38862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228" name="Picture 4" descr="http://www.luxlibertas.com/wp-content/uploads/2008/11/bunker_hill_first_atta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5943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00200"/>
            <a:ext cx="8229600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4. July 4</a:t>
            </a:r>
            <a:r>
              <a:rPr lang="en-US" baseline="30000" dirty="0" smtClean="0"/>
              <a:t>th</a:t>
            </a:r>
            <a:r>
              <a:rPr lang="en-US" dirty="0" smtClean="0"/>
              <a:t>, 1776 (The Historic Day)</a:t>
            </a:r>
          </a:p>
          <a:p>
            <a:pPr>
              <a:buNone/>
            </a:pPr>
            <a:r>
              <a:rPr lang="en-US" dirty="0" smtClean="0"/>
              <a:t>	a. Thomas Paine/Common Sense</a:t>
            </a:r>
          </a:p>
          <a:p>
            <a:pPr>
              <a:buNone/>
            </a:pPr>
            <a:r>
              <a:rPr lang="en-US" dirty="0" smtClean="0"/>
              <a:t>		1. Colonies received no benefits</a:t>
            </a:r>
          </a:p>
          <a:p>
            <a:pPr>
              <a:buNone/>
            </a:pPr>
            <a:r>
              <a:rPr lang="en-US" dirty="0" smtClean="0"/>
              <a:t>		2. They were being exploited</a:t>
            </a:r>
          </a:p>
          <a:p>
            <a:pPr>
              <a:buNone/>
            </a:pPr>
            <a:r>
              <a:rPr lang="en-US" dirty="0" smtClean="0"/>
              <a:t>	b. Declaration of Independence (Thomas Jefferson)</a:t>
            </a:r>
          </a:p>
          <a:p>
            <a:pPr>
              <a:buNone/>
            </a:pPr>
            <a:r>
              <a:rPr lang="en-US" dirty="0" smtClean="0"/>
              <a:t>		1. Treasonable offense</a:t>
            </a:r>
          </a:p>
          <a:p>
            <a:pPr>
              <a:buNone/>
            </a:pPr>
            <a:r>
              <a:rPr lang="en-US" dirty="0" smtClean="0"/>
              <a:t>		2. Declaration</a:t>
            </a:r>
          </a:p>
          <a:p>
            <a:pPr>
              <a:buNone/>
            </a:pPr>
            <a:r>
              <a:rPr lang="en-US" dirty="0" smtClean="0"/>
              <a:t>			a. Why we are doing this</a:t>
            </a:r>
          </a:p>
          <a:p>
            <a:pPr>
              <a:buNone/>
            </a:pPr>
            <a:r>
              <a:rPr lang="en-US" dirty="0" smtClean="0"/>
              <a:t>			b. Our rights</a:t>
            </a:r>
          </a:p>
          <a:p>
            <a:pPr>
              <a:buNone/>
            </a:pPr>
            <a:r>
              <a:rPr lang="en-US" dirty="0" smtClean="0"/>
              <a:t>			c. Our complaints</a:t>
            </a:r>
          </a:p>
          <a:p>
            <a:pPr>
              <a:buNone/>
            </a:pPr>
            <a:r>
              <a:rPr lang="en-US" dirty="0" smtClean="0"/>
              <a:t>			d. Declares our independence</a:t>
            </a:r>
            <a:endParaRPr lang="en-US" dirty="0"/>
          </a:p>
        </p:txBody>
      </p:sp>
      <p:pic>
        <p:nvPicPr>
          <p:cNvPr id="53250" name="Picture 2" descr="http://ts2.mm.bing.net/images/thumbnail.aspx?q=821262025321&amp;id=b1b3dd0383b89909d42ec2b16e15c7ff&amp;url=http%3a%2f%2fwww.pollsb.com%2fphotos%2fo%2f77170-thomas_jefferson_preferred_president_w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81400"/>
            <a:ext cx="2971801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Colonists choose sides</a:t>
            </a:r>
          </a:p>
          <a:p>
            <a:pPr>
              <a:buNone/>
            </a:pPr>
            <a:r>
              <a:rPr lang="en-US" dirty="0" smtClean="0"/>
              <a:t>	a. Patriots</a:t>
            </a:r>
          </a:p>
          <a:p>
            <a:pPr>
              <a:buNone/>
            </a:pPr>
            <a:r>
              <a:rPr lang="en-US" dirty="0" smtClean="0"/>
              <a:t>	b. Loyalists/Tories</a:t>
            </a:r>
            <a:endParaRPr lang="en-US" dirty="0"/>
          </a:p>
        </p:txBody>
      </p:sp>
      <p:pic>
        <p:nvPicPr>
          <p:cNvPr id="54274" name="Picture 2" descr="http://upload.wikimedia.org/wikipedia/commons/d/d2/Mobbing_the_Tories_-_Project_Gutenberg_eText_16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846</TotalTime>
  <Words>164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Unit 3   A NEW NATION</vt:lpstr>
      <vt:lpstr>I. The Road to Revolution</vt:lpstr>
      <vt:lpstr>PowerPoint Presentation</vt:lpstr>
      <vt:lpstr>PowerPoint Presentation</vt:lpstr>
      <vt:lpstr>PowerPoint Presentation</vt:lpstr>
      <vt:lpstr>II. The American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U.S.A.! U.S.A.! U.S.A.!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  A NEW NATION</dc:title>
  <dc:creator>bhawley</dc:creator>
  <cp:lastModifiedBy>Bob Hawley</cp:lastModifiedBy>
  <cp:revision>66</cp:revision>
  <dcterms:created xsi:type="dcterms:W3CDTF">2011-03-22T13:32:30Z</dcterms:created>
  <dcterms:modified xsi:type="dcterms:W3CDTF">2020-03-13T19:24:20Z</dcterms:modified>
</cp:coreProperties>
</file>